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31"/>
  </p:notesMasterIdLst>
  <p:handoutMasterIdLst>
    <p:handoutMasterId r:id="rId32"/>
  </p:handoutMasterIdLst>
  <p:sldIdLst>
    <p:sldId id="348" r:id="rId2"/>
    <p:sldId id="349" r:id="rId3"/>
    <p:sldId id="406" r:id="rId4"/>
    <p:sldId id="350" r:id="rId5"/>
    <p:sldId id="389" r:id="rId6"/>
    <p:sldId id="407" r:id="rId7"/>
    <p:sldId id="408" r:id="rId8"/>
    <p:sldId id="390" r:id="rId9"/>
    <p:sldId id="391" r:id="rId10"/>
    <p:sldId id="369" r:id="rId11"/>
    <p:sldId id="392" r:id="rId12"/>
    <p:sldId id="373" r:id="rId13"/>
    <p:sldId id="393" r:id="rId14"/>
    <p:sldId id="394" r:id="rId15"/>
    <p:sldId id="395" r:id="rId16"/>
    <p:sldId id="396" r:id="rId17"/>
    <p:sldId id="409" r:id="rId18"/>
    <p:sldId id="397" r:id="rId19"/>
    <p:sldId id="398" r:id="rId20"/>
    <p:sldId id="400" r:id="rId21"/>
    <p:sldId id="401" r:id="rId22"/>
    <p:sldId id="379" r:id="rId23"/>
    <p:sldId id="382" r:id="rId24"/>
    <p:sldId id="383" r:id="rId25"/>
    <p:sldId id="402" r:id="rId26"/>
    <p:sldId id="403" r:id="rId27"/>
    <p:sldId id="404" r:id="rId28"/>
    <p:sldId id="405" r:id="rId29"/>
    <p:sldId id="364" r:id="rId30"/>
  </p:sldIdLst>
  <p:sldSz cx="12192000" cy="6858000"/>
  <p:notesSz cx="6997700" cy="9283700"/>
  <p:embeddedFontLst>
    <p:embeddedFont>
      <p:font typeface="Amaranth" panose="02000503050000020004" pitchFamily="50" charset="0"/>
      <p:regular r:id="rId33"/>
      <p:bold r:id="rId34"/>
      <p:boldItalic r:id="rId35"/>
    </p:embeddedFont>
    <p:embeddedFont>
      <p:font typeface="Britannic Bold" panose="020B0903060703020204" pitchFamily="34" charset="0"/>
      <p:regular r:id="rId36"/>
    </p:embeddedFont>
    <p:embeddedFont>
      <p:font typeface="Cambria Math" panose="02040503050406030204" pitchFamily="18" charset="0"/>
      <p:regular r:id="rId37"/>
    </p:embeddedFont>
    <p:embeddedFont>
      <p:font typeface="Consolas" panose="020B0609020204030204" pitchFamily="49" charset="0"/>
      <p:regular r:id="rId38"/>
      <p:bold r:id="rId39"/>
      <p:italic r:id="rId40"/>
      <p:boldItalic r:id="rId41"/>
    </p:embeddedFont>
    <p:embeddedFont>
      <p:font typeface="본고딕 KR Regular" panose="020B0500000000000000" pitchFamily="34" charset="-127"/>
      <p:regular r:id="rId4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95959"/>
    <a:srgbClr val="E2F1D9"/>
    <a:srgbClr val="DDB0FF"/>
    <a:srgbClr val="99E3FF"/>
    <a:srgbClr val="FCE5D6"/>
    <a:srgbClr val="FFF2CD"/>
    <a:srgbClr val="00BAFF"/>
    <a:srgbClr val="B14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5837EB8-B5EF-0AD7-B487-4EE2D7B036E3}" v="66" dt="2022-01-20T12:17:59.82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30" autoAdjust="0"/>
    <p:restoredTop sz="86381" autoAdjust="0"/>
  </p:normalViewPr>
  <p:slideViewPr>
    <p:cSldViewPr snapToGrid="0">
      <p:cViewPr varScale="1">
        <p:scale>
          <a:sx n="114" d="100"/>
          <a:sy n="114" d="100"/>
        </p:scale>
        <p:origin x="336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5" d="100"/>
          <a:sy n="105" d="100"/>
        </p:scale>
        <p:origin x="3798" y="12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47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9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212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maranth" panose="02000503000000020004" pitchFamily="50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63988" y="0"/>
            <a:ext cx="303212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E47680-5B45-4075-8EF5-A6499484B3D5}" type="datetimeFigureOut">
              <a:rPr lang="en-US" smtClean="0">
                <a:latin typeface="Amaranth" panose="02000503000000020004" pitchFamily="50" charset="0"/>
              </a:rPr>
              <a:t>1/21/2022</a:t>
            </a:fld>
            <a:endParaRPr lang="en-US" dirty="0">
              <a:latin typeface="Amaranth" panose="02000503000000020004" pitchFamily="50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18563"/>
            <a:ext cx="3032125" cy="4651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Amaranth" panose="02000503000000020004" pitchFamily="50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63988" y="8818563"/>
            <a:ext cx="3032125" cy="4651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86DFC2-323F-45CF-9F5E-8362F361C984}" type="slidenum">
              <a:rPr lang="en-US" smtClean="0">
                <a:latin typeface="Amaranth" panose="02000503000000020004" pitchFamily="50" charset="0"/>
              </a:rPr>
              <a:t>‹#›</a:t>
            </a:fld>
            <a:endParaRPr lang="en-US" dirty="0">
              <a:latin typeface="Amaranth" panose="0200050300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568556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2337" cy="465797"/>
          </a:xfrm>
          <a:prstGeom prst="rect">
            <a:avLst/>
          </a:prstGeom>
        </p:spPr>
        <p:txBody>
          <a:bodyPr vert="horz" lIns="93031" tIns="46516" rIns="93031" bIns="46516" rtlCol="0"/>
          <a:lstStyle>
            <a:lvl1pPr algn="l">
              <a:defRPr sz="1200">
                <a:latin typeface="본고딕 KR Regular" panose="020B0500000000000000" pitchFamily="34" charset="-127"/>
                <a:ea typeface="본고딕 KR Regular" panose="020B0500000000000000" pitchFamily="34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63744" y="0"/>
            <a:ext cx="3032337" cy="465797"/>
          </a:xfrm>
          <a:prstGeom prst="rect">
            <a:avLst/>
          </a:prstGeom>
        </p:spPr>
        <p:txBody>
          <a:bodyPr vert="horz" lIns="93031" tIns="46516" rIns="93031" bIns="46516" rtlCol="0"/>
          <a:lstStyle>
            <a:lvl1pPr algn="r">
              <a:defRPr sz="1200">
                <a:latin typeface="본고딕 KR Regular" panose="020B0500000000000000" pitchFamily="34" charset="-127"/>
                <a:ea typeface="본고딕 KR Regular" panose="020B0500000000000000" pitchFamily="34" charset="-127"/>
              </a:defRPr>
            </a:lvl1pPr>
          </a:lstStyle>
          <a:p>
            <a:fld id="{7BC75996-6902-45E1-91B2-84002FE0FDDD}" type="datetimeFigureOut">
              <a:rPr lang="ko-KR" altLang="en-US" smtClean="0"/>
              <a:pPr/>
              <a:t>2022-01-21</a:t>
            </a:fld>
            <a:endParaRPr lang="ko-KR" alt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2788" y="1160463"/>
            <a:ext cx="5572125" cy="31337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031" tIns="46516" rIns="93031" bIns="46516" rtlCol="0" anchor="ctr"/>
          <a:lstStyle/>
          <a:p>
            <a:endParaRPr lang="ko-KR" alt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99770" y="4467781"/>
            <a:ext cx="5598160" cy="3655457"/>
          </a:xfrm>
          <a:prstGeom prst="rect">
            <a:avLst/>
          </a:prstGeom>
        </p:spPr>
        <p:txBody>
          <a:bodyPr vert="horz" lIns="93031" tIns="46516" rIns="93031" bIns="46516" rtlCol="0"/>
          <a:lstStyle/>
          <a:p>
            <a:pPr lvl="0"/>
            <a:r>
              <a:rPr lang="en-US" altLang="ko-KR" dirty="0"/>
              <a:t>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17904"/>
            <a:ext cx="3032337" cy="465796"/>
          </a:xfrm>
          <a:prstGeom prst="rect">
            <a:avLst/>
          </a:prstGeom>
        </p:spPr>
        <p:txBody>
          <a:bodyPr vert="horz" lIns="93031" tIns="46516" rIns="93031" bIns="46516" rtlCol="0" anchor="b"/>
          <a:lstStyle>
            <a:lvl1pPr algn="l">
              <a:defRPr sz="1200">
                <a:latin typeface="본고딕 KR Regular" panose="020B0500000000000000" pitchFamily="34" charset="-127"/>
                <a:ea typeface="본고딕 KR Regular" panose="020B0500000000000000" pitchFamily="34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63744" y="8817904"/>
            <a:ext cx="3032337" cy="465796"/>
          </a:xfrm>
          <a:prstGeom prst="rect">
            <a:avLst/>
          </a:prstGeom>
        </p:spPr>
        <p:txBody>
          <a:bodyPr vert="horz" lIns="93031" tIns="46516" rIns="93031" bIns="46516" rtlCol="0" anchor="b"/>
          <a:lstStyle>
            <a:lvl1pPr algn="r">
              <a:defRPr sz="1200">
                <a:latin typeface="본고딕 KR Regular" panose="020B0500000000000000" pitchFamily="34" charset="-127"/>
                <a:ea typeface="본고딕 KR Regular" panose="020B0500000000000000" pitchFamily="34" charset="-127"/>
              </a:defRPr>
            </a:lvl1pPr>
          </a:lstStyle>
          <a:p>
            <a:fld id="{AC3B06DF-F96A-40D8-B2BA-ACB7EF148024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47953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본고딕 KR Regular" panose="020B0500000000000000" pitchFamily="34" charset="-127"/>
        <a:ea typeface="본고딕 KR Regular" panose="020B0500000000000000" pitchFamily="34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본고딕 KR Regular" panose="020B0500000000000000" pitchFamily="34" charset="-127"/>
        <a:ea typeface="본고딕 KR Regular" panose="020B0500000000000000" pitchFamily="34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본고딕 KR Regular" panose="020B0500000000000000" pitchFamily="34" charset="-127"/>
        <a:ea typeface="본고딕 KR Regular" panose="020B0500000000000000" pitchFamily="34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본고딕 KR Regular" panose="020B0500000000000000" pitchFamily="34" charset="-127"/>
        <a:ea typeface="본고딕 KR Regular" panose="020B0500000000000000" pitchFamily="34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본고딕 KR Regular" panose="020B0500000000000000" pitchFamily="34" charset="-127"/>
        <a:ea typeface="본고딕 KR Regular" panose="020B0500000000000000" pitchFamily="34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89159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32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36919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latinLnBrk="0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4445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/>
          <p:cNvSpPr>
            <a:spLocks noGrp="1"/>
          </p:cNvSpPr>
          <p:nvPr>
            <p:ph sz="quarter" idx="13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0" indent="0" algn="ctr">
              <a:buNone/>
              <a:defRPr/>
            </a:lvl1pPr>
            <a:lvl2pPr marL="457189" indent="0" algn="ctr">
              <a:buNone/>
              <a:defRPr/>
            </a:lvl2pPr>
            <a:lvl3pPr marL="914377" indent="0" algn="ctr">
              <a:buNone/>
              <a:defRPr/>
            </a:lvl3pPr>
            <a:lvl4pPr marL="1371566" indent="0" algn="ctr">
              <a:buNone/>
              <a:defRPr/>
            </a:lvl4pPr>
            <a:lvl5pPr marL="1828755" indent="0" algn="ctr">
              <a:buNone/>
              <a:defRPr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17354324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2354157"/>
            <a:ext cx="3932237" cy="2140168"/>
          </a:xfrm>
        </p:spPr>
        <p:txBody>
          <a:bodyPr anchor="b">
            <a:noAutofit/>
          </a:bodyPr>
          <a:lstStyle>
            <a:lvl1pPr latinLnBrk="0">
              <a:defRPr sz="3600" b="1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067299" y="282035"/>
            <a:ext cx="6232071" cy="6439444"/>
          </a:xfrm>
        </p:spPr>
        <p:txBody>
          <a:bodyPr>
            <a:normAutofit/>
          </a:bodyPr>
          <a:lstStyle>
            <a:lvl1pPr marL="274320" indent="-274320" defTabSz="228600" latinLnBrk="0">
              <a:lnSpc>
                <a:spcPct val="100000"/>
              </a:lnSpc>
              <a:spcAft>
                <a:spcPts val="0"/>
              </a:spcAft>
              <a:buClr>
                <a:schemeClr val="bg1">
                  <a:lumMod val="75000"/>
                </a:schemeClr>
              </a:buClr>
              <a:buFont typeface="+mj-lt"/>
              <a:buAutoNum type="arabicPeriod"/>
              <a:defRPr sz="1600" b="0" i="0"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defRPr>
            </a:lvl1pPr>
            <a:lvl2pPr marL="868663" indent="-457200" defTabSz="228600">
              <a:lnSpc>
                <a:spcPct val="100000"/>
              </a:lnSpc>
              <a:spcAft>
                <a:spcPts val="0"/>
              </a:spcAft>
              <a:buClr>
                <a:schemeClr val="bg1">
                  <a:lumMod val="75000"/>
                </a:schemeClr>
              </a:buClr>
              <a:buFont typeface="+mj-lt"/>
              <a:buAutoNum type="arabicPeriod"/>
              <a:defRPr sz="2400"/>
            </a:lvl2pPr>
            <a:lvl3pPr marL="1371577" indent="-457200" defTabSz="228600">
              <a:lnSpc>
                <a:spcPct val="100000"/>
              </a:lnSpc>
              <a:spcAft>
                <a:spcPts val="0"/>
              </a:spcAft>
              <a:buClr>
                <a:schemeClr val="bg1">
                  <a:lumMod val="75000"/>
                </a:schemeClr>
              </a:buClr>
              <a:buFont typeface="+mj-lt"/>
              <a:buAutoNum type="arabicPeriod"/>
              <a:defRPr sz="2000"/>
            </a:lvl3pPr>
            <a:lvl4pPr marL="1714466" indent="-342900" defTabSz="228600">
              <a:lnSpc>
                <a:spcPct val="100000"/>
              </a:lnSpc>
              <a:spcAft>
                <a:spcPts val="0"/>
              </a:spcAft>
              <a:buClr>
                <a:schemeClr val="bg1">
                  <a:lumMod val="75000"/>
                </a:schemeClr>
              </a:buClr>
              <a:buFont typeface="+mj-lt"/>
              <a:buAutoNum type="arabicPeriod"/>
              <a:defRPr sz="1800"/>
            </a:lvl4pPr>
            <a:lvl5pPr marL="2171655" indent="-342900" defTabSz="228600">
              <a:lnSpc>
                <a:spcPct val="100000"/>
              </a:lnSpc>
              <a:spcAft>
                <a:spcPts val="0"/>
              </a:spcAft>
              <a:buClr>
                <a:schemeClr val="bg1">
                  <a:lumMod val="75000"/>
                </a:schemeClr>
              </a:buClr>
              <a:buFont typeface="+mj-lt"/>
              <a:buAutoNum type="arabicPeriod"/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15562311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latinLnBrk="0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638676"/>
          </a:xfrm>
        </p:spPr>
        <p:txBody>
          <a:bodyPr>
            <a:normAutofit/>
          </a:bodyPr>
          <a:lstStyle>
            <a:lvl1pPr latinLnBrk="0">
              <a:defRPr sz="2400"/>
            </a:lvl1pPr>
            <a:lvl2pPr latinLnBrk="0">
              <a:defRPr sz="2000"/>
            </a:lvl2pPr>
            <a:lvl3pPr latinLnBrk="0">
              <a:defRPr sz="1800"/>
            </a:lvl3pPr>
            <a:lvl4pPr latinLnBrk="0">
              <a:defRPr sz="1600"/>
            </a:lvl4pPr>
            <a:lvl5pPr latinLnBrk="0">
              <a:defRPr sz="16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87665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One List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latinLnBrk="0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638676"/>
          </a:xfrm>
        </p:spPr>
        <p:txBody>
          <a:bodyPr>
            <a:normAutofit/>
          </a:bodyPr>
          <a:lstStyle>
            <a:lvl1pPr marL="273600" indent="-273600" latinLnBrk="0">
              <a:buFont typeface="+mj-lt"/>
              <a:buAutoNum type="arabicPeriod"/>
              <a:defRPr sz="2400"/>
            </a:lvl1pPr>
            <a:lvl2pPr marL="687600" indent="-273600" latinLnBrk="0">
              <a:buFont typeface="+mj-lt"/>
              <a:buAutoNum type="arabicPeriod"/>
              <a:defRPr sz="2000"/>
            </a:lvl2pPr>
            <a:lvl3pPr marL="1144800" indent="-230400" latinLnBrk="0">
              <a:buFont typeface="+mj-lt"/>
              <a:buAutoNum type="arabicPeriod"/>
              <a:defRPr sz="1800"/>
            </a:lvl3pPr>
            <a:lvl4pPr latinLnBrk="0">
              <a:defRPr sz="1600"/>
            </a:lvl4pPr>
            <a:lvl5pPr>
              <a:defRPr sz="16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</p:txBody>
      </p:sp>
    </p:spTree>
    <p:extLst>
      <p:ext uri="{BB962C8B-B14F-4D97-AF65-F5344CB8AC3E}">
        <p14:creationId xmlns:p14="http://schemas.microsoft.com/office/powerpoint/2010/main" val="25943021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One List Black"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>
            <a:lvl1pPr latinLnBrk="0">
              <a:defRPr>
                <a:solidFill>
                  <a:schemeClr val="bg1">
                    <a:lumMod val="85000"/>
                  </a:schemeClr>
                </a:solidFill>
              </a:defRPr>
            </a:lvl1pPr>
            <a:lvl2pPr latinLnBrk="0">
              <a:defRPr>
                <a:solidFill>
                  <a:schemeClr val="bg1">
                    <a:lumMod val="85000"/>
                  </a:schemeClr>
                </a:solidFill>
              </a:defRPr>
            </a:lvl2pPr>
            <a:lvl3pPr latinLnBrk="0">
              <a:defRPr>
                <a:solidFill>
                  <a:schemeClr val="bg1">
                    <a:lumMod val="85000"/>
                  </a:schemeClr>
                </a:solidFill>
              </a:defRPr>
            </a:lvl3pPr>
            <a:lvl4pPr latinLnBrk="0">
              <a:defRPr>
                <a:solidFill>
                  <a:schemeClr val="bg1">
                    <a:lumMod val="85000"/>
                  </a:schemeClr>
                </a:solidFill>
              </a:defRPr>
            </a:lvl4pPr>
            <a:lvl5pPr latinLnBrk="0">
              <a:defRPr>
                <a:solidFill>
                  <a:schemeClr val="bg1">
                    <a:lumMod val="85000"/>
                  </a:schemeClr>
                </a:solidFill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36180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Row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latinLnBrk="0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838200" y="1839736"/>
            <a:ext cx="10515600" cy="2127254"/>
          </a:xfrm>
        </p:spPr>
        <p:txBody>
          <a:bodyPr>
            <a:noAutofit/>
          </a:bodyPr>
          <a:lstStyle>
            <a:lvl1pPr latinLnBrk="0">
              <a:defRPr sz="2000"/>
            </a:lvl1pPr>
            <a:lvl2pPr latinLnBrk="0">
              <a:defRPr sz="1800"/>
            </a:lvl2pPr>
            <a:lvl3pPr latinLnBrk="0">
              <a:defRPr sz="1600"/>
            </a:lvl3pPr>
            <a:lvl4pPr latinLnBrk="0">
              <a:defRPr sz="1400"/>
            </a:lvl4pPr>
            <a:lvl5pPr latinLnBrk="0">
              <a:defRPr sz="14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4"/>
          </p:nvPr>
        </p:nvSpPr>
        <p:spPr>
          <a:xfrm>
            <a:off x="838200" y="4079526"/>
            <a:ext cx="10515600" cy="2276828"/>
          </a:xfrm>
        </p:spPr>
        <p:txBody>
          <a:bodyPr>
            <a:normAutofit/>
          </a:bodyPr>
          <a:lstStyle>
            <a:lvl1pPr latinLnBrk="0">
              <a:defRPr sz="2000"/>
            </a:lvl1pPr>
            <a:lvl2pPr latinLnBrk="0">
              <a:defRPr sz="1800"/>
            </a:lvl2pPr>
            <a:lvl3pPr latinLnBrk="0">
              <a:defRPr sz="1600"/>
            </a:lvl3pPr>
            <a:lvl4pPr latinLnBrk="0">
              <a:defRPr sz="1400"/>
            </a:lvl4pPr>
            <a:lvl5pPr latinLnBrk="0">
              <a:defRPr sz="14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50472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ub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1" y="1709742"/>
            <a:ext cx="10515600" cy="2852737"/>
          </a:xfrm>
        </p:spPr>
        <p:txBody>
          <a:bodyPr anchor="b"/>
          <a:lstStyle>
            <a:lvl1pPr latinLnBrk="0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1" y="4814761"/>
            <a:ext cx="10515600" cy="1274893"/>
          </a:xfrm>
        </p:spPr>
        <p:txBody>
          <a:bodyPr>
            <a:normAutofit/>
          </a:bodyPr>
          <a:lstStyle>
            <a:lvl1pPr marL="0" indent="0" latinLnBrk="0" hangingPunct="1"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136176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lumns Midd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latinLnBrk="0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664074"/>
          </a:xfrm>
        </p:spPr>
        <p:txBody>
          <a:bodyPr anchor="ctr">
            <a:normAutofit/>
          </a:bodyPr>
          <a:lstStyle>
            <a:lvl1pPr latinLnBrk="0">
              <a:defRPr sz="2000"/>
            </a:lvl1pPr>
            <a:lvl2pPr latinLnBrk="0">
              <a:defRPr sz="1800"/>
            </a:lvl2pPr>
            <a:lvl3pPr latinLnBrk="0">
              <a:defRPr sz="1600"/>
            </a:lvl3pPr>
            <a:lvl4pPr latinLnBrk="0">
              <a:defRPr sz="1400"/>
            </a:lvl4pPr>
            <a:lvl5pPr latinLnBrk="0">
              <a:defRPr sz="14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4"/>
            <a:ext cx="5181600" cy="4664075"/>
          </a:xfrm>
        </p:spPr>
        <p:txBody>
          <a:bodyPr anchor="ctr">
            <a:normAutofit/>
          </a:bodyPr>
          <a:lstStyle>
            <a:lvl1pPr latinLnBrk="0">
              <a:defRPr sz="2000"/>
            </a:lvl1pPr>
            <a:lvl2pPr latinLnBrk="0">
              <a:defRPr sz="1800"/>
            </a:lvl2pPr>
            <a:lvl3pPr latinLnBrk="0">
              <a:defRPr sz="1600"/>
            </a:lvl3pPr>
            <a:lvl4pPr latinLnBrk="0">
              <a:defRPr sz="1400"/>
            </a:lvl4pPr>
            <a:lvl5pPr latinLnBrk="0">
              <a:defRPr sz="14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86338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lumns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latinLnBrk="0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664074"/>
          </a:xfrm>
        </p:spPr>
        <p:txBody>
          <a:bodyPr anchor="t">
            <a:normAutofit/>
          </a:bodyPr>
          <a:lstStyle>
            <a:lvl1pPr latinLnBrk="0">
              <a:defRPr sz="2000"/>
            </a:lvl1pPr>
            <a:lvl2pPr latinLnBrk="0">
              <a:defRPr sz="1800"/>
            </a:lvl2pPr>
            <a:lvl3pPr latinLnBrk="0">
              <a:defRPr sz="1600"/>
            </a:lvl3pPr>
            <a:lvl4pPr latinLnBrk="0">
              <a:defRPr sz="1400"/>
            </a:lvl4pPr>
            <a:lvl5pPr latinLnBrk="0">
              <a:defRPr sz="14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4"/>
            <a:ext cx="5181600" cy="4664075"/>
          </a:xfrm>
        </p:spPr>
        <p:txBody>
          <a:bodyPr anchor="t">
            <a:normAutofit/>
          </a:bodyPr>
          <a:lstStyle>
            <a:lvl1pPr latinLnBrk="0">
              <a:defRPr sz="2000"/>
            </a:lvl1pPr>
            <a:lvl2pPr latinLnBrk="0">
              <a:defRPr sz="1800"/>
            </a:lvl2pPr>
            <a:lvl3pPr latinLnBrk="0">
              <a:defRPr sz="1600"/>
            </a:lvl3pPr>
            <a:lvl4pPr latinLnBrk="0">
              <a:defRPr sz="1400"/>
            </a:lvl4pPr>
            <a:lvl5pPr latinLnBrk="0">
              <a:defRPr sz="14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5780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9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9" y="1778399"/>
            <a:ext cx="5157787" cy="648001"/>
          </a:xfrm>
        </p:spPr>
        <p:txBody>
          <a:bodyPr anchor="ctr">
            <a:normAutofit/>
          </a:bodyPr>
          <a:lstStyle>
            <a:lvl1pPr marL="0" indent="0" latinLnBrk="0">
              <a:buNone/>
              <a:defRPr sz="2800" b="1" baseline="0">
                <a:latin typeface="+mj-lt"/>
                <a:ea typeface="+mj-ea"/>
                <a:cs typeface="SirinStencil" charset="0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>
            <a:normAutofit/>
          </a:bodyPr>
          <a:lstStyle>
            <a:lvl1pPr latinLnBrk="0">
              <a:defRPr sz="2000"/>
            </a:lvl1pPr>
            <a:lvl2pPr latinLnBrk="0">
              <a:defRPr sz="1800"/>
            </a:lvl2pPr>
            <a:lvl3pPr latinLnBrk="0">
              <a:defRPr sz="1600"/>
            </a:lvl3pPr>
            <a:lvl4pPr latinLnBrk="0">
              <a:defRPr sz="1400"/>
            </a:lvl4pPr>
            <a:lvl5pPr latinLnBrk="0">
              <a:defRPr sz="14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2" y="1778399"/>
            <a:ext cx="5183188" cy="648001"/>
          </a:xfrm>
        </p:spPr>
        <p:txBody>
          <a:bodyPr anchor="ctr">
            <a:normAutofit/>
          </a:bodyPr>
          <a:lstStyle>
            <a:lvl1pPr marL="0" indent="0">
              <a:buNone/>
              <a:defRPr lang="en-US" altLang="ko-KR" sz="2800" b="1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Monoton" charset="0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marL="0" lvl="0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>
                <a:srgbClr val="FF3300"/>
              </a:buClr>
              <a:buFont typeface="Arial" panose="020B0604020202020204" pitchFamily="34" charset="0"/>
              <a:buNone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2" y="2505075"/>
            <a:ext cx="5183188" cy="3684588"/>
          </a:xfrm>
        </p:spPr>
        <p:txBody>
          <a:bodyPr>
            <a:normAutofit/>
          </a:bodyPr>
          <a:lstStyle>
            <a:lvl1pPr latinLnBrk="0">
              <a:defRPr sz="2000"/>
            </a:lvl1pPr>
            <a:lvl2pPr latinLnBrk="0">
              <a:defRPr sz="1800"/>
            </a:lvl2pPr>
            <a:lvl3pPr latinLnBrk="0">
              <a:defRPr sz="1600"/>
            </a:lvl3pPr>
            <a:lvl4pPr latinLnBrk="0">
              <a:defRPr sz="1400"/>
            </a:lvl4pPr>
            <a:lvl5pPr latinLnBrk="0">
              <a:defRPr sz="14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10441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4"/>
            <a:ext cx="10515600" cy="4638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/>
              <a:t>Haga clic para modificar el estilo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7D17A344-6D7C-4984-BF17-9AE7BEB57807}"/>
              </a:ext>
            </a:extLst>
          </p:cNvPr>
          <p:cNvGrpSpPr/>
          <p:nvPr userDrawn="1"/>
        </p:nvGrpSpPr>
        <p:grpSpPr>
          <a:xfrm>
            <a:off x="0" y="6516093"/>
            <a:ext cx="1716737" cy="313861"/>
            <a:chOff x="9574310" y="475081"/>
            <a:chExt cx="1716737" cy="313861"/>
          </a:xfrm>
        </p:grpSpPr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801D1905-60D7-4932-BD69-3101B5A05C21}"/>
                </a:ext>
              </a:extLst>
            </p:cNvPr>
            <p:cNvCxnSpPr>
              <a:cxnSpLocks/>
            </p:cNvCxnSpPr>
            <p:nvPr/>
          </p:nvCxnSpPr>
          <p:spPr>
            <a:xfrm>
              <a:off x="11291047" y="488011"/>
              <a:ext cx="0" cy="288000"/>
            </a:xfrm>
            <a:prstGeom prst="line">
              <a:avLst/>
            </a:prstGeom>
            <a:ln w="28575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바닥글 개체 틀 3">
              <a:extLst>
                <a:ext uri="{FF2B5EF4-FFF2-40B4-BE49-F238E27FC236}">
                  <a16:creationId xmlns:a16="http://schemas.microsoft.com/office/drawing/2014/main" id="{ECA9A5FF-CD52-47B4-B8AE-FC54A2D3B886}"/>
                </a:ext>
              </a:extLst>
            </p:cNvPr>
            <p:cNvSpPr txBox="1">
              <a:spLocks/>
            </p:cNvSpPr>
            <p:nvPr/>
          </p:nvSpPr>
          <p:spPr>
            <a:xfrm>
              <a:off x="9574310" y="475081"/>
              <a:ext cx="1689841" cy="313861"/>
            </a:xfrm>
            <a:prstGeom prst="rect">
              <a:avLst/>
            </a:prstGeom>
            <a:ln w="28575" cap="flat" cmpd="sng" algn="ctr">
              <a:noFill/>
              <a:prstDash val="solid"/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horz" lIns="91440" tIns="45720" rIns="91440" bIns="45720" rtlCol="0" anchor="ctr"/>
            <a:lstStyle>
              <a:defPPr>
                <a:defRPr lang="en-US"/>
              </a:defPPr>
              <a:lvl1pPr marL="0" algn="ctr" defTabSz="914400" rtl="0" eaLnBrk="1" latinLnBrk="0" hangingPunct="1">
                <a:defRPr sz="1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Hacker’s In </a:t>
              </a:r>
              <a:r>
                <a:rPr lang="en-US" altLang="ko-KR" dirty="0" err="1">
                  <a:solidFill>
                    <a:schemeClr val="tx1"/>
                  </a:solidFill>
                </a:rPr>
                <a:t>inTrusion</a:t>
              </a:r>
              <a:endParaRPr lang="en-US" altLang="ko-KR" dirty="0">
                <a:solidFill>
                  <a:schemeClr val="tx1"/>
                </a:solidFill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B6CA62D2-8D3B-472E-A60D-AE93019400FD}"/>
              </a:ext>
            </a:extLst>
          </p:cNvPr>
          <p:cNvSpPr txBox="1"/>
          <p:nvPr userDrawn="1"/>
        </p:nvSpPr>
        <p:spPr>
          <a:xfrm>
            <a:off x="1689841" y="6516093"/>
            <a:ext cx="527482" cy="313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CB15BF13-0622-4A59-B29F-164774F9CAD9}" type="slidenum">
              <a:rPr lang="ko-KR" altLang="en-US" sz="1400" b="1" kern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rPr>
              <a:pPr algn="ctr"/>
              <a:t>‹#›</a:t>
            </a:fld>
            <a:endParaRPr lang="ko-KR" altLang="en-US" sz="1400" b="1" kern="12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59487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72" r:id="rId3"/>
    <p:sldLayoutId id="2147483663" r:id="rId4"/>
    <p:sldLayoutId id="2147483664" r:id="rId5"/>
    <p:sldLayoutId id="2147483665" r:id="rId6"/>
    <p:sldLayoutId id="2147483666" r:id="rId7"/>
    <p:sldLayoutId id="2147483671" r:id="rId8"/>
    <p:sldLayoutId id="2147483667" r:id="rId9"/>
    <p:sldLayoutId id="2147483668" r:id="rId10"/>
    <p:sldLayoutId id="2147483669" r:id="rId11"/>
    <p:sldLayoutId id="2147483670" r:id="rId12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  <p:hf hdr="0" dt="0"/>
  <p:txStyles>
    <p:titleStyle>
      <a:lvl1pPr algn="l" defTabSz="914377" rtl="0" eaLnBrk="1" latinLnBrk="1" hangingPunct="1">
        <a:lnSpc>
          <a:spcPct val="90000"/>
        </a:lnSpc>
        <a:spcBef>
          <a:spcPct val="0"/>
        </a:spcBef>
        <a:buNone/>
        <a:defRPr sz="4000" b="0" kern="1200" spc="100" baseline="0">
          <a:solidFill>
            <a:schemeClr val="tx1"/>
          </a:solidFill>
          <a:latin typeface="+mj-lt"/>
          <a:ea typeface="+mj-ea"/>
          <a:cs typeface="Bungee Shade" charset="0"/>
        </a:defRPr>
      </a:lvl1pPr>
    </p:titleStyle>
    <p:bodyStyle>
      <a:lvl1pPr marL="274320" indent="-274320" algn="l" defTabSz="914377" rtl="0" eaLnBrk="1" latinLnBrk="1" hangingPunct="1">
        <a:lnSpc>
          <a:spcPct val="100000"/>
        </a:lnSpc>
        <a:spcBef>
          <a:spcPts val="0"/>
        </a:spcBef>
        <a:spcAft>
          <a:spcPts val="900"/>
        </a:spcAft>
        <a:buClr>
          <a:srgbClr val="FF3300"/>
        </a:buClr>
        <a:buFont typeface="Arial" panose="020B0604020202020204" pitchFamily="34" charset="0"/>
        <a:buChar char="•"/>
        <a:defRPr sz="2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Amaranth" charset="0"/>
        </a:defRPr>
      </a:lvl1pPr>
      <a:lvl2pPr marL="685783" indent="-274320" algn="l" defTabSz="914377" rtl="0" eaLnBrk="1" latinLnBrk="1" hangingPunct="1">
        <a:lnSpc>
          <a:spcPct val="100000"/>
        </a:lnSpc>
        <a:spcBef>
          <a:spcPts val="0"/>
        </a:spcBef>
        <a:spcAft>
          <a:spcPts val="900"/>
        </a:spcAft>
        <a:buClr>
          <a:srgbClr val="00B050"/>
        </a:buClr>
        <a:buFont typeface="Wingdings" panose="05000000000000000000" pitchFamily="2" charset="2"/>
        <a:buChar char=""/>
        <a:defRPr sz="20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Amaranth" charset="0"/>
        </a:defRPr>
      </a:lvl2pPr>
      <a:lvl3pPr marL="1142971" indent="-228594" algn="l" defTabSz="914377" rtl="0" eaLnBrk="1" latinLnBrk="1" hangingPunct="1">
        <a:lnSpc>
          <a:spcPct val="100000"/>
        </a:lnSpc>
        <a:spcBef>
          <a:spcPts val="0"/>
        </a:spcBef>
        <a:spcAft>
          <a:spcPts val="900"/>
        </a:spcAft>
        <a:buClr>
          <a:srgbClr val="00B0F0"/>
        </a:buClr>
        <a:buFont typeface="Arial" panose="020B0604020202020204" pitchFamily="34" charset="0"/>
        <a:buChar char="•"/>
        <a:defRPr sz="18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Amaranth" charset="0"/>
        </a:defRPr>
      </a:lvl3pPr>
      <a:lvl4pPr marL="1600160" indent="-228594" algn="l" defTabSz="914377" rtl="0" eaLnBrk="1" latinLnBrk="1" hangingPunct="1">
        <a:lnSpc>
          <a:spcPct val="100000"/>
        </a:lnSpc>
        <a:spcBef>
          <a:spcPts val="0"/>
        </a:spcBef>
        <a:spcAft>
          <a:spcPts val="900"/>
        </a:spcAft>
        <a:buFont typeface="Arial" panose="020B0604020202020204" pitchFamily="34" charset="0"/>
        <a:buChar char="•"/>
        <a:defRPr sz="16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Amaranth" charset="0"/>
        </a:defRPr>
      </a:lvl4pPr>
      <a:lvl5pPr marL="2057349" indent="-228594" algn="l" defTabSz="914377" rtl="0" eaLnBrk="1" latinLnBrk="1" hangingPunct="1">
        <a:lnSpc>
          <a:spcPct val="100000"/>
        </a:lnSpc>
        <a:spcBef>
          <a:spcPts val="0"/>
        </a:spcBef>
        <a:spcAft>
          <a:spcPts val="900"/>
        </a:spcAft>
        <a:buFont typeface="Arial" panose="020B0604020202020204" pitchFamily="34" charset="0"/>
        <a:buChar char="•"/>
        <a:defRPr sz="16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Amaranth" charset="0"/>
        </a:defRPr>
      </a:lvl5pPr>
      <a:lvl6pPr marL="2514537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296A95D5-2BB0-49F8-A211-55144E5703E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Chapter 11:Cryptographic Hash Functions</a:t>
            </a:r>
            <a:endParaRPr lang="ko-KR" altLang="en-US" dirty="0"/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12D69DC5-F396-4F9A-BAF3-B7D44479FF5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/>
              <a:t>Freshman Seminar</a:t>
            </a:r>
          </a:p>
          <a:p>
            <a:r>
              <a:rPr lang="en-US" altLang="ko-KR" dirty="0"/>
              <a:t>2022.01.25</a:t>
            </a:r>
          </a:p>
          <a:p>
            <a:r>
              <a:rPr lang="en-US" altLang="ko-KR" dirty="0"/>
              <a:t>  </a:t>
            </a:r>
            <a:r>
              <a:rPr lang="en-US" altLang="ko-KR" dirty="0" err="1"/>
              <a:t>Sumin</a:t>
            </a:r>
            <a:r>
              <a:rPr lang="en-US" altLang="ko-KR" dirty="0"/>
              <a:t> Sohn</a:t>
            </a:r>
          </a:p>
        </p:txBody>
      </p:sp>
    </p:spTree>
    <p:extLst>
      <p:ext uri="{BB962C8B-B14F-4D97-AF65-F5344CB8AC3E}">
        <p14:creationId xmlns:p14="http://schemas.microsoft.com/office/powerpoint/2010/main" val="6189008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42DA8-2D04-49DA-A456-4DC9810D7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11.2 Two Simple Hash Functions</a:t>
            </a:r>
            <a:endParaRPr lang="ko-KR" alt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A72BA1-53C7-4441-8714-6EC704DFED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41890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02F44ED0-AD08-4F6B-A158-F04DFAF26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Principles of TSHF</a:t>
            </a:r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내용 개체 틀 4">
                <a:extLst>
                  <a:ext uri="{FF2B5EF4-FFF2-40B4-BE49-F238E27FC236}">
                    <a16:creationId xmlns:a16="http://schemas.microsoft.com/office/drawing/2014/main" id="{B918277B-4EDA-4734-9E48-8AE6969839D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ko-KR" dirty="0"/>
                  <a:t>Simple parity bit</a:t>
                </a:r>
              </a:p>
              <a:p>
                <a:pPr lvl="1"/>
                <a:r>
                  <a:rPr lang="en-US" altLang="ko-KR" dirty="0"/>
                  <a:t>Apply hash function to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ko-KR" dirty="0"/>
                  <a:t> bit blocks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(0&lt;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+1)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…</m:t>
                    </m:r>
                    <m:r>
                      <a:rPr lang="en-US" altLang="ko-KR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𝑖𝑚</m:t>
                        </m:r>
                      </m:sub>
                    </m:sSub>
                  </m:oMath>
                </a14:m>
                <a:endParaRPr lang="en-US" altLang="ko-KR" dirty="0"/>
              </a:p>
              <a:p>
                <a:pPr lvl="1"/>
                <a:r>
                  <a:rPr lang="en-US" altLang="ko-KR" dirty="0"/>
                  <a:t>Longitudinal redundancy check</a:t>
                </a:r>
              </a:p>
              <a:p>
                <a:r>
                  <a:rPr lang="en-US" altLang="ko-KR" dirty="0"/>
                  <a:t>Increased simple hash function</a:t>
                </a:r>
              </a:p>
              <a:p>
                <a:pPr lvl="1"/>
                <a:r>
                  <a:rPr lang="en-US" altLang="ko-KR" dirty="0"/>
                  <a:t>Apply RXOR operation to above function on each blocks</a:t>
                </a:r>
              </a:p>
              <a:p>
                <a:pPr lvl="1"/>
                <a:r>
                  <a:rPr lang="en-US" altLang="ko-KR" dirty="0"/>
                  <a:t>Don’t provide security since attacker can change plaintext and append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bit block that can make desired hash code</a:t>
                </a:r>
                <a:endParaRPr lang="ko-KR" altLang="en-US" dirty="0"/>
              </a:p>
              <a:p>
                <a:endParaRPr lang="ko-KR" altLang="en-US" dirty="0"/>
              </a:p>
            </p:txBody>
          </p:sp>
        </mc:Choice>
        <mc:Fallback>
          <p:sp>
            <p:nvSpPr>
              <p:cNvPr id="5" name="내용 개체 틀 4">
                <a:extLst>
                  <a:ext uri="{FF2B5EF4-FFF2-40B4-BE49-F238E27FC236}">
                    <a16:creationId xmlns:a16="http://schemas.microsoft.com/office/drawing/2014/main" id="{B918277B-4EDA-4734-9E48-8AE6969839D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12" t="-92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771173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6C213F-B200-4DC3-91F3-401543EA8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11.3 Requirements and Security</a:t>
            </a:r>
            <a:endParaRPr lang="ko-KR" alt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3AD421-A28B-4B56-A698-2AB405ED8A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52805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13BD29CA-2865-4599-8A29-E8CED3340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Requirements</a:t>
            </a:r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내용 개체 틀 4">
                <a:extLst>
                  <a:ext uri="{FF2B5EF4-FFF2-40B4-BE49-F238E27FC236}">
                    <a16:creationId xmlns:a16="http://schemas.microsoft.com/office/drawing/2014/main" id="{EE64E221-531B-488B-9F78-A9FC2660587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ko-KR" dirty="0"/>
                  <a:t>Variable input size</a:t>
                </a:r>
              </a:p>
              <a:p>
                <a:r>
                  <a:rPr lang="en-US" altLang="ko-KR" dirty="0"/>
                  <a:t>Fixed output size</a:t>
                </a:r>
              </a:p>
              <a:p>
                <a:r>
                  <a:rPr lang="en-US" altLang="ko-KR" dirty="0"/>
                  <a:t>Efficiency</a:t>
                </a:r>
              </a:p>
              <a:p>
                <a:r>
                  <a:rPr lang="en-US" altLang="ko-KR" dirty="0"/>
                  <a:t>Preimage resistant</a:t>
                </a:r>
              </a:p>
              <a:p>
                <a:pPr lvl="1"/>
                <a:r>
                  <a:rPr lang="en-US" altLang="ko-KR" dirty="0"/>
                  <a:t>Can not find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altLang="ko-KR" dirty="0"/>
                  <a:t> from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endParaRPr lang="en-US" altLang="ko-KR" dirty="0"/>
              </a:p>
              <a:p>
                <a:r>
                  <a:rPr lang="en-US" altLang="ko-KR" dirty="0"/>
                  <a:t>Second preimage resistant</a:t>
                </a:r>
              </a:p>
              <a:p>
                <a:pPr lvl="1"/>
                <a:r>
                  <a:rPr lang="en-US" altLang="ko-KR" dirty="0"/>
                  <a:t>Given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ko-KR" dirty="0"/>
                  <a:t>, infeasible to find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y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ko-KR" dirty="0"/>
                  <a:t> with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dirty="0"/>
              </a:p>
              <a:p>
                <a:r>
                  <a:rPr lang="en-US" altLang="ko-KR" dirty="0"/>
                  <a:t>Collision Resistant</a:t>
                </a:r>
              </a:p>
              <a:p>
                <a:pPr lvl="1"/>
                <a:r>
                  <a:rPr lang="en-US" altLang="ko-KR" dirty="0"/>
                  <a:t>Can not find </a:t>
                </a:r>
                <a14:m>
                  <m:oMath xmlns:m="http://schemas.openxmlformats.org/officeDocument/2006/math">
                    <m:r>
                      <a:rPr lang="en-US" altLang="ko-KR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dirty="0"/>
                  <a:t> with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dirty="0"/>
              </a:p>
              <a:p>
                <a:r>
                  <a:rPr lang="en-US" altLang="ko-KR" dirty="0" err="1"/>
                  <a:t>Pseudorandomness</a:t>
                </a:r>
                <a:endParaRPr lang="ko-KR" altLang="en-US" dirty="0"/>
              </a:p>
            </p:txBody>
          </p:sp>
        </mc:Choice>
        <mc:Fallback>
          <p:sp>
            <p:nvSpPr>
              <p:cNvPr id="5" name="내용 개체 틀 4">
                <a:extLst>
                  <a:ext uri="{FF2B5EF4-FFF2-40B4-BE49-F238E27FC236}">
                    <a16:creationId xmlns:a16="http://schemas.microsoft.com/office/drawing/2014/main" id="{EE64E221-531B-488B-9F78-A9FC2660587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12" t="-920" b="-210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237598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13BD29CA-2865-4599-8A29-E8CED3340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Preimage Resistant</a:t>
            </a:r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내용 개체 틀 4">
                <a:extLst>
                  <a:ext uri="{FF2B5EF4-FFF2-40B4-BE49-F238E27FC236}">
                    <a16:creationId xmlns:a16="http://schemas.microsoft.com/office/drawing/2014/main" id="{EE64E221-531B-488B-9F78-A9FC2660587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ko-KR" dirty="0"/>
                  <a:t>One way property</a:t>
                </a:r>
              </a:p>
              <a:p>
                <a:pPr lvl="1"/>
                <a:r>
                  <a:rPr lang="en-US" altLang="ko-KR" dirty="0"/>
                  <a:t>Impossible to retain a message from the result of hash function</a:t>
                </a:r>
              </a:p>
              <a:p>
                <a:r>
                  <a:rPr lang="en-US" altLang="ko-KR" dirty="0"/>
                  <a:t>If the hash function is not one way, the attacker can discover plaintext</a:t>
                </a:r>
              </a:p>
              <a:p>
                <a:pPr lvl="1"/>
                <a:r>
                  <a:rPr lang="en-US" altLang="ko-KR" dirty="0"/>
                  <a:t>If secret value is sent with plaintext the attacker may obtain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the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secret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|"/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||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dirty="0"/>
              </a:p>
            </p:txBody>
          </p:sp>
        </mc:Choice>
        <mc:Fallback>
          <p:sp>
            <p:nvSpPr>
              <p:cNvPr id="5" name="내용 개체 틀 4">
                <a:extLst>
                  <a:ext uri="{FF2B5EF4-FFF2-40B4-BE49-F238E27FC236}">
                    <a16:creationId xmlns:a16="http://schemas.microsoft.com/office/drawing/2014/main" id="{EE64E221-531B-488B-9F78-A9FC2660587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12" t="-92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554063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13BD29CA-2865-4599-8A29-E8CED3340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Second Preimage Resistant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EE64E221-531B-488B-9F78-A9FC266058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Infeasible to find an alternative message with the same hash value</a:t>
            </a:r>
          </a:p>
          <a:p>
            <a:r>
              <a:rPr lang="en-US" altLang="ko-KR" dirty="0"/>
              <a:t>This prevents forgery when an encrypted hash code is used</a:t>
            </a:r>
          </a:p>
          <a:p>
            <a:pPr lvl="1"/>
            <a:r>
              <a:rPr lang="en-US" altLang="ko-KR" dirty="0"/>
              <a:t>Attacker obtain a message plus its encrypted hash code</a:t>
            </a:r>
          </a:p>
          <a:p>
            <a:pPr lvl="1"/>
            <a:r>
              <a:rPr lang="en-US" altLang="ko-KR" dirty="0"/>
              <a:t>Attacker generate unencrypted hash code from a message</a:t>
            </a:r>
          </a:p>
          <a:p>
            <a:pPr lvl="1"/>
            <a:r>
              <a:rPr lang="en-US" altLang="ko-KR" dirty="0"/>
              <a:t>Attacker can generate an alternate message with same hash code if second preimage resistant is not provided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32232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13BD29CA-2865-4599-8A29-E8CED3340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Collision Resistant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EE64E221-531B-488B-9F78-A9FC266058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The final condition to be a strong hash function</a:t>
            </a:r>
          </a:p>
          <a:p>
            <a:r>
              <a:rPr lang="en-US" altLang="ko-KR" dirty="0"/>
              <a:t>E.g., if collision resistant is not provided</a:t>
            </a:r>
          </a:p>
          <a:p>
            <a:pPr lvl="1"/>
            <a:r>
              <a:rPr lang="en-US" altLang="ko-KR" dirty="0"/>
              <a:t>Bob writes debt message to Alice</a:t>
            </a:r>
          </a:p>
          <a:p>
            <a:pPr lvl="1"/>
            <a:r>
              <a:rPr lang="en-US" altLang="ko-KR" dirty="0"/>
              <a:t>Bob finds two message with the same hash value</a:t>
            </a:r>
          </a:p>
          <a:p>
            <a:pPr lvl="1"/>
            <a:r>
              <a:rPr lang="en-US" altLang="ko-KR" dirty="0"/>
              <a:t>One requires small amount money and one requires massive amount of money</a:t>
            </a:r>
          </a:p>
          <a:p>
            <a:pPr lvl="1"/>
            <a:r>
              <a:rPr lang="en-US" altLang="ko-KR" dirty="0"/>
              <a:t>Since two hash value is same, Bob can assert Alice signed on second message even though Alice signed on the first message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131537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D24D22-E9A2-481B-96AF-EA77053CA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Pseudorandomness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E0F6FA3-8408-4D80-8295-ED5207C033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Cryptographic hash function is used on key derivation and pseudorandom number generation</a:t>
            </a:r>
          </a:p>
          <a:p>
            <a:r>
              <a:rPr lang="en-US" altLang="ko-KR" dirty="0"/>
              <a:t>Three resistant properties depend on the randomness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02948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13BD29CA-2865-4599-8A29-E8CED3340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Birthday Paradox</a:t>
            </a:r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내용 개체 틀 4">
                <a:extLst>
                  <a:ext uri="{FF2B5EF4-FFF2-40B4-BE49-F238E27FC236}">
                    <a16:creationId xmlns:a16="http://schemas.microsoft.com/office/drawing/2014/main" id="{EE64E221-531B-488B-9F78-A9FC2660587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ko-KR" dirty="0"/>
                  <a:t>Suppose there are 23 people in the same room</a:t>
                </a:r>
              </a:p>
              <a:p>
                <a:r>
                  <a:rPr lang="en-US" altLang="ko-KR" dirty="0"/>
                  <a:t>If we subtract the probability that each people have different birthday from 1, we can earn the probability that there is a pair of people with same birthday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365</m:t>
                        </m:r>
                      </m:num>
                      <m:den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365</m:t>
                        </m:r>
                      </m:den>
                    </m:f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×…</m:t>
                    </m:r>
                    <m:r>
                      <a:rPr lang="en-US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43</m:t>
                        </m:r>
                      </m:num>
                      <m:den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365</m:t>
                        </m:r>
                      </m:den>
                    </m:f>
                  </m:oMath>
                </a14:m>
                <a:endParaRPr lang="en-US" altLang="ko-KR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=0.507297</m:t>
                    </m:r>
                  </m:oMath>
                </a14:m>
                <a:endParaRPr lang="en-US" altLang="ko-KR" dirty="0"/>
              </a:p>
              <a:p>
                <a:r>
                  <a:rPr lang="en-US" altLang="ko-KR" dirty="0"/>
                  <a:t>50% of probability that there is a pair of people with same birthday</a:t>
                </a:r>
              </a:p>
              <a:p>
                <a:pPr lvl="1"/>
                <a:endParaRPr lang="en-US" altLang="ko-KR" b="0" dirty="0"/>
              </a:p>
            </p:txBody>
          </p:sp>
        </mc:Choice>
        <mc:Fallback>
          <p:sp>
            <p:nvSpPr>
              <p:cNvPr id="5" name="내용 개체 틀 4">
                <a:extLst>
                  <a:ext uri="{FF2B5EF4-FFF2-40B4-BE49-F238E27FC236}">
                    <a16:creationId xmlns:a16="http://schemas.microsoft.com/office/drawing/2014/main" id="{EE64E221-531B-488B-9F78-A9FC2660587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12" t="-920" r="-20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795667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13BD29CA-2865-4599-8A29-E8CED3340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Brute-Force Attacks</a:t>
            </a:r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내용 개체 틀 4">
                <a:extLst>
                  <a:ext uri="{FF2B5EF4-FFF2-40B4-BE49-F238E27FC236}">
                    <a16:creationId xmlns:a16="http://schemas.microsoft.com/office/drawing/2014/main" id="{EE64E221-531B-488B-9F78-A9FC2660587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ko-KR" dirty="0"/>
                  <a:t>It only depends on bit length</a:t>
                </a:r>
              </a:p>
              <a:p>
                <a:r>
                  <a:rPr lang="en-US" altLang="ko-KR" dirty="0"/>
                  <a:t>In contrast, cryptanalysis is based on the weakness of algorithm</a:t>
                </a:r>
              </a:p>
              <a:p>
                <a:r>
                  <a:rPr lang="en-US" altLang="ko-KR" dirty="0"/>
                  <a:t>Preimage and second preimage attacks</a:t>
                </a:r>
              </a:p>
              <a:p>
                <a:pPr lvl="1"/>
                <a:r>
                  <a:rPr lang="en-US" altLang="ko-KR" dirty="0"/>
                  <a:t>Given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, randomly try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until collision occurs</a:t>
                </a:r>
              </a:p>
              <a:p>
                <a:pPr lvl="1"/>
                <a:r>
                  <a:rPr lang="en-US" altLang="ko-KR" dirty="0"/>
                  <a:t>Exponential time requires</a:t>
                </a:r>
              </a:p>
              <a:p>
                <a:r>
                  <a:rPr lang="en-US" altLang="ko-KR" dirty="0"/>
                  <a:t>Collision resistant attacks</a:t>
                </a:r>
              </a:p>
              <a:p>
                <a:pPr lvl="1"/>
                <a:r>
                  <a:rPr lang="en-US" altLang="ko-KR" dirty="0"/>
                  <a:t>From birthday paradox, we now know finding one pair which has same value is quite easy</a:t>
                </a:r>
                <a:r>
                  <a:rPr lang="ko-KR" altLang="en-US" dirty="0"/>
                  <a:t> </a:t>
                </a:r>
                <a:endParaRPr lang="en-US" altLang="ko-KR" dirty="0"/>
              </a:p>
              <a:p>
                <a:pPr lvl="1"/>
                <a:r>
                  <a:rPr lang="en-US" altLang="ko-KR" dirty="0"/>
                  <a:t>Suppose we have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altLang="ko-KR" dirty="0"/>
                  <a:t> bit hashed result</a:t>
                </a:r>
              </a:p>
              <a:p>
                <a:pPr lvl="1"/>
                <a:r>
                  <a:rPr lang="en-US" altLang="ko-KR" dirty="0"/>
                  <a:t>Probability that a repeated element is encountered exceeds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0.5</m:t>
                    </m:r>
                  </m:oMath>
                </a14:m>
                <a:r>
                  <a:rPr lang="en-US" altLang="ko-KR" dirty="0"/>
                  <a:t> after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</m:sSup>
                      </m:e>
                    </m:rad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choices</a:t>
                </a:r>
                <a:endParaRPr lang="ko-KR" altLang="en-US" dirty="0"/>
              </a:p>
            </p:txBody>
          </p:sp>
        </mc:Choice>
        <mc:Fallback>
          <p:sp>
            <p:nvSpPr>
              <p:cNvPr id="5" name="내용 개체 틀 4">
                <a:extLst>
                  <a:ext uri="{FF2B5EF4-FFF2-40B4-BE49-F238E27FC236}">
                    <a16:creationId xmlns:a16="http://schemas.microsoft.com/office/drawing/2014/main" id="{EE64E221-531B-488B-9F78-A9FC2660587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12" t="-92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196638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784EF1-95BC-4C35-9661-1E2E094FF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Contents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DC06717-F737-4B9A-95EE-DC808A2210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altLang="ko-KR" dirty="0"/>
              <a:t>11.1 Applications of Cryptographic Hash Functions</a:t>
            </a:r>
          </a:p>
          <a:p>
            <a:r>
              <a:rPr lang="en-US" altLang="ko-KR" dirty="0"/>
              <a:t>11.2 Two Simple Hash Functions</a:t>
            </a:r>
          </a:p>
          <a:p>
            <a:r>
              <a:rPr lang="en-US" altLang="ko-KR" dirty="0"/>
              <a:t>11.3 Requirements and Security</a:t>
            </a:r>
          </a:p>
          <a:p>
            <a:r>
              <a:rPr lang="en-US" altLang="ko-KR" dirty="0"/>
              <a:t>11.4 Hash Functions Based on CBC</a:t>
            </a:r>
          </a:p>
          <a:p>
            <a:r>
              <a:rPr lang="en-US" altLang="ko-KR" dirty="0"/>
              <a:t>11.5 SHA</a:t>
            </a:r>
          </a:p>
        </p:txBody>
      </p:sp>
    </p:spTree>
    <p:extLst>
      <p:ext uri="{BB962C8B-B14F-4D97-AF65-F5344CB8AC3E}">
        <p14:creationId xmlns:p14="http://schemas.microsoft.com/office/powerpoint/2010/main" val="30588355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13BD29CA-2865-4599-8A29-E8CED3340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Collision Resistant Attacks</a:t>
            </a:r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내용 개체 틀 4">
                <a:extLst>
                  <a:ext uri="{FF2B5EF4-FFF2-40B4-BE49-F238E27FC236}">
                    <a16:creationId xmlns:a16="http://schemas.microsoft.com/office/drawing/2014/main" id="{EE64E221-531B-488B-9F78-A9FC2660587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ko-KR" dirty="0"/>
                  <a:t>A is prepared to sign message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by appending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bit hashed result and encrypt with private key</a:t>
                </a:r>
              </a:p>
              <a:p>
                <a:r>
                  <a:rPr lang="en-US" altLang="ko-KR" dirty="0"/>
                  <a:t>Attacker generates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of message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ko-KR" dirty="0"/>
                  <a:t>,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altLang="ko-KR" dirty="0"/>
                  <a:t>of fraudulent message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all of which convey essentially the same meaning</a:t>
                </a:r>
              </a:p>
              <a:p>
                <a:r>
                  <a:rPr lang="en-US" altLang="ko-KR" dirty="0"/>
                  <a:t>Attacker find </a:t>
                </a:r>
                <a14:m>
                  <m:oMath xmlns:m="http://schemas.openxmlformats.org/officeDocument/2006/math"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pair in which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is satisfied</a:t>
                </a:r>
              </a:p>
              <a:p>
                <a:r>
                  <a:rPr lang="en-US" altLang="ko-KR" dirty="0"/>
                  <a:t>Since hashed value is same, attacker can send fraudulent message without detection</a:t>
                </a:r>
              </a:p>
              <a:p>
                <a:r>
                  <a:rPr lang="en-US" altLang="ko-KR" dirty="0"/>
                  <a:t>Minimum 160 bits required for hashed value</a:t>
                </a:r>
                <a:endParaRPr lang="ko-KR" altLang="en-US" dirty="0"/>
              </a:p>
            </p:txBody>
          </p:sp>
        </mc:Choice>
        <mc:Fallback>
          <p:sp>
            <p:nvSpPr>
              <p:cNvPr id="5" name="내용 개체 틀 4">
                <a:extLst>
                  <a:ext uri="{FF2B5EF4-FFF2-40B4-BE49-F238E27FC236}">
                    <a16:creationId xmlns:a16="http://schemas.microsoft.com/office/drawing/2014/main" id="{EE64E221-531B-488B-9F78-A9FC2660587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12" t="-92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647742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13BD29CA-2865-4599-8A29-E8CED3340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Cryptanalysis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EE64E221-531B-488B-9F78-A9FC266058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Instead</a:t>
            </a:r>
            <a:r>
              <a:rPr lang="ko-KR" altLang="en-US" dirty="0"/>
              <a:t> </a:t>
            </a:r>
            <a:r>
              <a:rPr lang="en-US" altLang="ko-KR" dirty="0"/>
              <a:t>of</a:t>
            </a:r>
            <a:r>
              <a:rPr lang="ko-KR" altLang="en-US" dirty="0"/>
              <a:t> </a:t>
            </a:r>
            <a:r>
              <a:rPr lang="en-US" altLang="ko-KR" dirty="0"/>
              <a:t>exhaustive search, cryptanalysis seek to weakness of the hashing algorithm</a:t>
            </a:r>
          </a:p>
          <a:p>
            <a:r>
              <a:rPr lang="en-US" altLang="ko-KR" dirty="0"/>
              <a:t>Cryptanalytic effort must be equal to or greater than brute </a:t>
            </a:r>
            <a:r>
              <a:rPr lang="en-US" altLang="ko-KR"/>
              <a:t>force effort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8171665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F165E-9079-4509-996D-A2F39FC933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11.4 Hash Functions Based on CBC</a:t>
            </a:r>
            <a:endParaRPr lang="ko-KR" alt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BCC169-6653-4FF7-81B6-FD1A176590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85027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C3A06C0-6A51-49AC-BFB4-8B4BD0334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CBC</a:t>
            </a:r>
            <a:endParaRPr lang="ko-KR" alt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1D46566-512F-425F-AAC2-EC8B16DA9C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2759389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D3829-0C20-4326-AFF0-E05C08D7CF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11.5 SHA</a:t>
            </a:r>
            <a:endParaRPr lang="ko-KR" alt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CED490-87D7-49EC-87B4-D3EBB7AC15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14258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404E320D-5565-4832-9780-9943631C9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SHA-512 Logic #1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F4B02481-852F-42DE-8B48-F4C3BB3DA8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27685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13BD29CA-2865-4599-8A29-E8CED3340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SHA-512 Logic #2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EE64E221-531B-488B-9F78-A9FC266058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83741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13BD29CA-2865-4599-8A29-E8CED3340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SHA-512 Logic #3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EE64E221-531B-488B-9F78-A9FC266058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42356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90337D-A6AC-4953-81E9-80CD7EF71F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SHA-512 Round Function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FD030A5-A696-4CB7-9976-1D1EB9CF63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8813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AC7DDA-F671-4B74-B7D5-B5A6C3F51C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Conclusion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61B9F21-2FA1-4637-BC06-34C9FEFFB5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Summarize the applications of cryptographic hash functions</a:t>
            </a:r>
          </a:p>
          <a:p>
            <a:r>
              <a:rPr lang="en-US" altLang="ko-KR" dirty="0"/>
              <a:t>Preimage resistant, second preimage resistant, collision resistant</a:t>
            </a:r>
          </a:p>
          <a:p>
            <a:r>
              <a:rPr lang="en-US" altLang="ko-KR" dirty="0"/>
              <a:t>Birthday paradox</a:t>
            </a:r>
          </a:p>
          <a:p>
            <a:r>
              <a:rPr lang="en-US" altLang="ko-KR" dirty="0"/>
              <a:t>Basic Structure of cryptographic </a:t>
            </a:r>
            <a:r>
              <a:rPr lang="en-US" altLang="ko-KR"/>
              <a:t>hash functions</a:t>
            </a:r>
          </a:p>
          <a:p>
            <a:r>
              <a:rPr lang="en-US" altLang="ko-KR" dirty="0"/>
              <a:t>CBC hash functions</a:t>
            </a:r>
          </a:p>
          <a:p>
            <a:r>
              <a:rPr lang="en-US" altLang="ko-KR" dirty="0"/>
              <a:t>SHA-512</a:t>
            </a:r>
          </a:p>
        </p:txBody>
      </p:sp>
    </p:spTree>
    <p:extLst>
      <p:ext uri="{BB962C8B-B14F-4D97-AF65-F5344CB8AC3E}">
        <p14:creationId xmlns:p14="http://schemas.microsoft.com/office/powerpoint/2010/main" val="1291903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3E25FA69-B54A-4585-B7CB-AE8406ECB9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Cryptographic</a:t>
            </a:r>
            <a:r>
              <a:rPr lang="ko-KR" altLang="en-US" dirty="0"/>
              <a:t> </a:t>
            </a:r>
            <a:r>
              <a:rPr lang="en-US" altLang="ko-KR" dirty="0"/>
              <a:t>Hash</a:t>
            </a:r>
            <a:r>
              <a:rPr lang="ko-KR" altLang="en-US" dirty="0"/>
              <a:t> </a:t>
            </a:r>
            <a:r>
              <a:rPr lang="en-US" altLang="ko-KR" dirty="0"/>
              <a:t>Functions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내용 개체 틀 4">
                <a:extLst>
                  <a:ext uri="{FF2B5EF4-FFF2-40B4-BE49-F238E27FC236}">
                    <a16:creationId xmlns:a16="http://schemas.microsoft.com/office/drawing/2014/main" id="{78F57397-4F33-412A-AC19-848BBE3E4BD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ko-KR" dirty="0"/>
                  <a:t>Objective</a:t>
                </a:r>
              </a:p>
              <a:p>
                <a:pPr lvl="1"/>
                <a:r>
                  <a:rPr lang="en-US" altLang="ko-KR" dirty="0"/>
                  <a:t>Produce a fixed-size hash value to check the data integrity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dirty="0"/>
              </a:p>
              <a:p>
                <a:r>
                  <a:rPr lang="en-US" altLang="ko-KR" dirty="0"/>
                  <a:t>Characteristics</a:t>
                </a:r>
              </a:p>
              <a:p>
                <a:pPr lvl="1"/>
                <a:r>
                  <a:rPr lang="en-US" altLang="ko-KR" dirty="0"/>
                  <a:t>Impossible to find a data object from the hash function result</a:t>
                </a:r>
              </a:p>
              <a:p>
                <a:pPr lvl="1"/>
                <a:r>
                  <a:rPr lang="en-US" altLang="ko-KR" dirty="0"/>
                  <a:t>Impossible to find two data objects that map to the same hash result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5" name="내용 개체 틀 4">
                <a:extLst>
                  <a:ext uri="{FF2B5EF4-FFF2-40B4-BE49-F238E27FC236}">
                    <a16:creationId xmlns:a16="http://schemas.microsoft.com/office/drawing/2014/main" id="{78F57397-4F33-412A-AC19-848BBE3E4BD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12" t="-92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643379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1AAF8349-E61A-4B78-B2D8-7B4E380C5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11.1 Applications of Cryptographic Hash Functions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3335F8E-1DD0-450F-8B61-20F964DF89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885521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9FB01F6F-EF40-4DC8-859A-B829FF8DD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Message Authentication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485E80B9-CFFE-49CC-99E7-8108776DC7A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ko-KR" dirty="0"/>
              <a:t>Meaning</a:t>
            </a:r>
          </a:p>
          <a:p>
            <a:pPr lvl="1"/>
            <a:r>
              <a:rPr lang="en-US" altLang="ko-KR" dirty="0"/>
              <a:t>A mechanism or service used to verify the integrity of  a message</a:t>
            </a:r>
          </a:p>
          <a:p>
            <a:pPr lvl="1"/>
            <a:r>
              <a:rPr lang="en-US" altLang="ko-KR" dirty="0"/>
              <a:t>Used to check the data integrity</a:t>
            </a:r>
          </a:p>
          <a:p>
            <a:r>
              <a:rPr lang="en-US" altLang="ko-KR" dirty="0"/>
              <a:t>Possible danger</a:t>
            </a:r>
          </a:p>
          <a:p>
            <a:pPr lvl="1"/>
            <a:r>
              <a:rPr lang="en-US" altLang="ko-KR" dirty="0"/>
              <a:t>Hash value must be protected in a secure fashion</a:t>
            </a:r>
          </a:p>
          <a:p>
            <a:pPr lvl="1"/>
            <a:r>
              <a:rPr lang="en-US" altLang="ko-KR" dirty="0"/>
              <a:t>Attacker could change the data if data not protected</a:t>
            </a:r>
          </a:p>
          <a:p>
            <a:pPr lvl="1"/>
            <a:endParaRPr lang="ko-KR" altLang="en-US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E67256C1-DE6F-4147-A895-CEE93F1FE80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491584"/>
            <a:ext cx="5181600" cy="3332157"/>
          </a:xfrm>
        </p:spPr>
      </p:pic>
    </p:spTree>
    <p:extLst>
      <p:ext uri="{BB962C8B-B14F-4D97-AF65-F5344CB8AC3E}">
        <p14:creationId xmlns:p14="http://schemas.microsoft.com/office/powerpoint/2010/main" val="23747245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9FB01F6F-EF40-4DC8-859A-B829FF8DD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Examples of Message Authentication</a:t>
            </a:r>
            <a:endParaRPr lang="ko-KR" altLang="en-US" dirty="0"/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192AFD1-E06A-41A5-84FA-F0666B64730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ko-KR" dirty="0"/>
              <a:t>Concatenate hash code the encrypt</a:t>
            </a:r>
          </a:p>
          <a:p>
            <a:pPr lvl="1"/>
            <a:r>
              <a:rPr lang="en-US" altLang="ko-KR" dirty="0"/>
              <a:t>Confidentiality and Authentication provided</a:t>
            </a:r>
          </a:p>
          <a:p>
            <a:r>
              <a:rPr lang="en-US" altLang="ko-KR" dirty="0"/>
              <a:t>Only hash code encrypt</a:t>
            </a:r>
          </a:p>
          <a:p>
            <a:pPr lvl="1"/>
            <a:r>
              <a:rPr lang="en-US" altLang="ko-KR" dirty="0"/>
              <a:t>Only provide Authentication</a:t>
            </a:r>
          </a:p>
          <a:p>
            <a:r>
              <a:rPr lang="en-US" altLang="ko-KR" dirty="0"/>
              <a:t>Use a hash function with secret value S</a:t>
            </a:r>
          </a:p>
          <a:p>
            <a:pPr lvl="1"/>
            <a:r>
              <a:rPr lang="en-US" altLang="ko-KR" dirty="0"/>
              <a:t>Opponent can not intercept S is known to only sender and recipient</a:t>
            </a:r>
          </a:p>
          <a:p>
            <a:r>
              <a:rPr lang="en-US" altLang="ko-KR" dirty="0"/>
              <a:t>Disadvantages of Encryption</a:t>
            </a:r>
          </a:p>
          <a:p>
            <a:pPr lvl="1"/>
            <a:r>
              <a:rPr lang="en-US" altLang="ko-KR" dirty="0"/>
              <a:t>Encryption is slow</a:t>
            </a:r>
          </a:p>
          <a:p>
            <a:pPr lvl="1"/>
            <a:r>
              <a:rPr lang="en-US" altLang="ko-KR" dirty="0"/>
              <a:t>Encryption may be covered by patents</a:t>
            </a:r>
          </a:p>
          <a:p>
            <a:endParaRPr lang="en-US" altLang="ko-KR" dirty="0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2ECF9995-D2AF-4E12-892F-EE778E906BA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398144" y="1825625"/>
            <a:ext cx="4729711" cy="4664075"/>
          </a:xfrm>
        </p:spPr>
      </p:pic>
    </p:spTree>
    <p:extLst>
      <p:ext uri="{BB962C8B-B14F-4D97-AF65-F5344CB8AC3E}">
        <p14:creationId xmlns:p14="http://schemas.microsoft.com/office/powerpoint/2010/main" val="4794150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0338E15D-076D-43B0-9F74-1F53E2E76B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Message Authentication Code</a:t>
            </a:r>
            <a:endParaRPr lang="ko-KR" altLang="en-US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A10F5FD-84A8-460D-BAE4-62639A1BFA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Keyed hash function</a:t>
            </a:r>
          </a:p>
          <a:p>
            <a:r>
              <a:rPr lang="en-US" altLang="ko-KR" dirty="0"/>
              <a:t>Combination of hashing and encryption</a:t>
            </a:r>
          </a:p>
          <a:p>
            <a:r>
              <a:rPr lang="en-US" altLang="ko-KR" dirty="0"/>
              <a:t>Always produce fixed size output that is secure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65802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9FB01F6F-EF40-4DC8-859A-B829FF8DD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Digital Signatures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485E80B9-CFFE-49CC-99E7-8108776DC7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altLang="ko-KR" dirty="0"/>
              <a:t>The hash value of a message is encrypted with a private key</a:t>
            </a:r>
          </a:p>
          <a:p>
            <a:pPr lvl="1"/>
            <a:r>
              <a:rPr lang="en-US" altLang="ko-KR" dirty="0"/>
              <a:t>Verify the signature with a public key</a:t>
            </a:r>
          </a:p>
          <a:p>
            <a:r>
              <a:rPr lang="en-US" altLang="ko-KR" dirty="0"/>
              <a:t>Procedure</a:t>
            </a:r>
          </a:p>
          <a:p>
            <a:pPr lvl="1"/>
            <a:r>
              <a:rPr lang="en-US" altLang="ko-KR" dirty="0"/>
              <a:t>Hash code is encrypted using private key</a:t>
            </a:r>
          </a:p>
          <a:p>
            <a:pPr lvl="2"/>
            <a:r>
              <a:rPr lang="en-US" altLang="ko-KR" dirty="0"/>
              <a:t>Only the sender could encrypt</a:t>
            </a:r>
          </a:p>
          <a:p>
            <a:pPr lvl="1"/>
            <a:r>
              <a:rPr lang="en-US" altLang="ko-KR" dirty="0"/>
              <a:t>Using symmetric key provides confidentiality</a:t>
            </a:r>
          </a:p>
        </p:txBody>
      </p:sp>
    </p:spTree>
    <p:extLst>
      <p:ext uri="{BB962C8B-B14F-4D97-AF65-F5344CB8AC3E}">
        <p14:creationId xmlns:p14="http://schemas.microsoft.com/office/powerpoint/2010/main" val="9813208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9FB01F6F-EF40-4DC8-859A-B829FF8DD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Other Applications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485E80B9-CFFE-49CC-99E7-8108776DC7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One-way password file</a:t>
            </a:r>
          </a:p>
          <a:p>
            <a:pPr lvl="1"/>
            <a:r>
              <a:rPr lang="en-US" altLang="ko-KR" dirty="0"/>
              <a:t>Hash of password file is stored instead of password itself</a:t>
            </a:r>
          </a:p>
          <a:p>
            <a:r>
              <a:rPr lang="en-US" altLang="ko-KR" dirty="0"/>
              <a:t>Intrusion/virus detection</a:t>
            </a:r>
          </a:p>
          <a:p>
            <a:pPr lvl="1"/>
            <a:r>
              <a:rPr lang="en-US" altLang="ko-KR" dirty="0"/>
              <a:t>Store valid hashed value of certain file and detect possible modification</a:t>
            </a:r>
          </a:p>
          <a:p>
            <a:r>
              <a:rPr lang="en-US" altLang="ko-KR" dirty="0"/>
              <a:t>Pseudorandom number</a:t>
            </a:r>
          </a:p>
          <a:p>
            <a:pPr lvl="1"/>
            <a:r>
              <a:rPr lang="en-US" altLang="ko-KR" dirty="0"/>
              <a:t>Hash function can be used to produce random number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00826344"/>
      </p:ext>
    </p:extLst>
  </p:cSld>
  <p:clrMapOvr>
    <a:masterClrMapping/>
  </p:clrMapOvr>
</p:sld>
</file>

<file path=ppt/theme/theme1.xml><?xml version="1.0" encoding="utf-8"?>
<a:theme xmlns:a="http://schemas.openxmlformats.org/drawingml/2006/main" name="One List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6">
      <a:majorFont>
        <a:latin typeface="Britannic Bold"/>
        <a:ea typeface="본명조 Heavy"/>
        <a:cs typeface=""/>
      </a:majorFont>
      <a:minorFont>
        <a:latin typeface="Amaranth"/>
        <a:ea typeface="본고딕 KR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프레젠테이션1" id="{2EDE3412-EFF5-4690-9B6E-675B9B7DDBD1}" vid="{D35ADE08-6298-4040-BCAC-34889558571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hit 220103_수정</Template>
  <TotalTime>1546</TotalTime>
  <Words>912</Words>
  <Application>Microsoft Office PowerPoint</Application>
  <PresentationFormat>와이드스크린</PresentationFormat>
  <Paragraphs>135</Paragraphs>
  <Slides>29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7" baseType="lpstr">
      <vt:lpstr>Arial</vt:lpstr>
      <vt:lpstr>Wingdings</vt:lpstr>
      <vt:lpstr>Britannic Bold</vt:lpstr>
      <vt:lpstr>Consolas</vt:lpstr>
      <vt:lpstr>Cambria Math</vt:lpstr>
      <vt:lpstr>Amaranth</vt:lpstr>
      <vt:lpstr>본고딕 KR Regular</vt:lpstr>
      <vt:lpstr>One List</vt:lpstr>
      <vt:lpstr>Chapter 11:Cryptographic Hash Functions</vt:lpstr>
      <vt:lpstr>Contents</vt:lpstr>
      <vt:lpstr>Cryptographic Hash Functions</vt:lpstr>
      <vt:lpstr>11.1 Applications of Cryptographic Hash Functions</vt:lpstr>
      <vt:lpstr>Message Authentication</vt:lpstr>
      <vt:lpstr>Examples of Message Authentication</vt:lpstr>
      <vt:lpstr>Message Authentication Code</vt:lpstr>
      <vt:lpstr>Digital Signatures</vt:lpstr>
      <vt:lpstr>Other Applications</vt:lpstr>
      <vt:lpstr>11.2 Two Simple Hash Functions</vt:lpstr>
      <vt:lpstr>Principles of TSHF</vt:lpstr>
      <vt:lpstr>11.3 Requirements and Security</vt:lpstr>
      <vt:lpstr>Requirements</vt:lpstr>
      <vt:lpstr>Preimage Resistant</vt:lpstr>
      <vt:lpstr>Second Preimage Resistant</vt:lpstr>
      <vt:lpstr>Collision Resistant</vt:lpstr>
      <vt:lpstr>Pseudorandomness</vt:lpstr>
      <vt:lpstr>Birthday Paradox</vt:lpstr>
      <vt:lpstr>Brute-Force Attacks</vt:lpstr>
      <vt:lpstr>Collision Resistant Attacks</vt:lpstr>
      <vt:lpstr>Cryptanalysis</vt:lpstr>
      <vt:lpstr>11.4 Hash Functions Based on CBC</vt:lpstr>
      <vt:lpstr>CBC</vt:lpstr>
      <vt:lpstr>11.5 SHA</vt:lpstr>
      <vt:lpstr>SHA-512 Logic #1</vt:lpstr>
      <vt:lpstr>SHA-512 Logic #2</vt:lpstr>
      <vt:lpstr>SHA-512 Logic #3</vt:lpstr>
      <vt:lpstr>SHA-512 Round Function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Fonts 글꼴</dc:title>
  <dc:creator>강민경</dc:creator>
  <cp:lastModifiedBy>손수민</cp:lastModifiedBy>
  <cp:revision>58</cp:revision>
  <cp:lastPrinted>2016-11-28T00:53:03Z</cp:lastPrinted>
  <dcterms:created xsi:type="dcterms:W3CDTF">2022-01-09T08:49:23Z</dcterms:created>
  <dcterms:modified xsi:type="dcterms:W3CDTF">2022-01-21T09:06:31Z</dcterms:modified>
</cp:coreProperties>
</file>